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2" r:id="rId3"/>
    <p:sldId id="281" r:id="rId4"/>
    <p:sldId id="283" r:id="rId5"/>
    <p:sldId id="284" r:id="rId6"/>
    <p:sldId id="285" r:id="rId7"/>
    <p:sldId id="287" r:id="rId8"/>
    <p:sldId id="288" r:id="rId9"/>
    <p:sldId id="280" r:id="rId10"/>
    <p:sldId id="257" r:id="rId11"/>
    <p:sldId id="259" r:id="rId12"/>
    <p:sldId id="260" r:id="rId13"/>
    <p:sldId id="262" r:id="rId14"/>
    <p:sldId id="266" r:id="rId15"/>
    <p:sldId id="267" r:id="rId16"/>
    <p:sldId id="263" r:id="rId17"/>
    <p:sldId id="268" r:id="rId18"/>
    <p:sldId id="276" r:id="rId19"/>
    <p:sldId id="264" r:id="rId20"/>
    <p:sldId id="271" r:id="rId21"/>
    <p:sldId id="274" r:id="rId22"/>
    <p:sldId id="272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CC"/>
    <a:srgbClr val="006600"/>
    <a:srgbClr val="660033"/>
    <a:srgbClr val="660066"/>
    <a:srgbClr val="0080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3346558-7899-4E10-81F8-3020EDA93ADE}" type="datetimeFigureOut">
              <a:rPr lang="ru-RU"/>
              <a:pPr>
                <a:defRPr/>
              </a:pPr>
              <a:t>25.05.2016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044C139-4794-467B-BEA1-603DB72C1A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89937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390263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6AFA0-1146-4479-866A-0473E44EE051}" type="datetimeFigureOut">
              <a:rPr lang="ru-RU"/>
              <a:pPr>
                <a:defRPr/>
              </a:pPr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6D16C-A98B-49D3-9856-1C98278EC9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7784539"/>
      </p:ext>
    </p:extLst>
  </p:cSld>
  <p:clrMapOvr>
    <a:masterClrMapping/>
  </p:clrMapOvr>
  <p:transition spd="med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389CB-7915-41A3-8B44-FBB0BE8AF6CF}" type="datetimeFigureOut">
              <a:rPr lang="ru-RU"/>
              <a:pPr>
                <a:defRPr/>
              </a:pPr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B4ED44-9705-4E77-B8C8-DAA81579D5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1176214"/>
      </p:ext>
    </p:extLst>
  </p:cSld>
  <p:clrMapOvr>
    <a:masterClrMapping/>
  </p:clrMapOvr>
  <p:transition spd="med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FEC9A-D72D-4163-B072-29FA7F932C1C}" type="datetimeFigureOut">
              <a:rPr lang="ru-RU"/>
              <a:pPr>
                <a:defRPr/>
              </a:pPr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083174-AE4D-4661-ABF7-2D36903893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9221887"/>
      </p:ext>
    </p:extLst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4A192-2B38-4741-A7A1-B74D2893D57E}" type="datetimeFigureOut">
              <a:rPr lang="ru-RU"/>
              <a:pPr>
                <a:defRPr/>
              </a:pPr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94676-8771-4127-AAA2-1336817BB6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105746"/>
      </p:ext>
    </p:extLst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2CB04-17FC-4A1D-A512-490EA1C02C76}" type="datetimeFigureOut">
              <a:rPr lang="ru-RU"/>
              <a:pPr>
                <a:defRPr/>
              </a:pPr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D7327-8407-429A-9ABB-808A6D4F1F4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8704571"/>
      </p:ext>
    </p:extLst>
  </p:cSld>
  <p:clrMapOvr>
    <a:masterClrMapping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E802E-ED8D-43A4-80F3-92DBEBFB8EC1}" type="datetimeFigureOut">
              <a:rPr lang="ru-RU"/>
              <a:pPr>
                <a:defRPr/>
              </a:pPr>
              <a:t>25.05.2016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85E0A-0D3A-4E6D-ABEE-6A1537C7AE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0657472"/>
      </p:ext>
    </p:extLst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81118-96C9-4CDC-8B45-B22AF955405C}" type="datetimeFigureOut">
              <a:rPr lang="ru-RU"/>
              <a:pPr>
                <a:defRPr/>
              </a:pPr>
              <a:t>25.05.2016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425EDD-13B8-4AED-AD9C-946A9C6A0E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9392130"/>
      </p:ext>
    </p:extLst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664AC-F0DA-4949-928D-D5A4CB1F2E8E}" type="datetimeFigureOut">
              <a:rPr lang="ru-RU"/>
              <a:pPr>
                <a:defRPr/>
              </a:pPr>
              <a:t>25.05.2016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CDB884-315E-44AE-B07A-12D77E75B50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2545606"/>
      </p:ext>
    </p:extLst>
  </p:cSld>
  <p:clrMapOvr>
    <a:masterClrMapping/>
  </p:clrMapOvr>
  <p:transition spd="med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9E0F0-149D-4D1E-98D3-560FEA383515}" type="datetimeFigureOut">
              <a:rPr lang="ru-RU"/>
              <a:pPr>
                <a:defRPr/>
              </a:pPr>
              <a:t>25.05.2016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57F115-D127-4D60-A43F-0E3976534B0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1960204"/>
      </p:ext>
    </p:extLst>
  </p:cSld>
  <p:clrMapOvr>
    <a:masterClrMapping/>
  </p:clrMapOvr>
  <p:transition spd="med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360EE-F6CC-44E7-B129-01DC4D21B12A}" type="datetimeFigureOut">
              <a:rPr lang="ru-RU"/>
              <a:pPr>
                <a:defRPr/>
              </a:pPr>
              <a:t>25.05.2016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33A1D2-5A88-492A-8CB1-A356C4A9ECB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0617349"/>
      </p:ext>
    </p:extLst>
  </p:cSld>
  <p:clrMapOvr>
    <a:masterClrMapping/>
  </p:clrMapOvr>
  <p:transition spd="med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E3EB5-DB86-414D-AC09-51BAB0BAF9B6}" type="datetimeFigureOut">
              <a:rPr lang="ru-RU"/>
              <a:pPr>
                <a:defRPr/>
              </a:pPr>
              <a:t>25.05.2016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F38C5-FD8C-43ED-A2F2-DD5B8B6910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0218978"/>
      </p:ext>
    </p:extLst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CE6F2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1E4833-72D5-4FA8-BDC1-276DBBDD68FC}" type="datetimeFigureOut">
              <a:rPr lang="ru-RU"/>
              <a:pPr>
                <a:defRPr/>
              </a:pPr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D87AD48-C7BB-4E10-A6C0-39155A0E5F3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428625"/>
            <a:ext cx="91440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Водные богатства</a:t>
            </a:r>
          </a:p>
        </p:txBody>
      </p:sp>
      <p:pic>
        <p:nvPicPr>
          <p:cNvPr id="2051" name="Picture 11" descr="http://shooow.me/uploads/images/00/04/60/2011/05/28/bc5a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3517900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3" descr="http://russianpoetry.ru/images/photos/medium/article710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1643063"/>
            <a:ext cx="3357563" cy="227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86125" y="0"/>
            <a:ext cx="585787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Презентация к уроку окружающего мира во 2 классе</a:t>
            </a:r>
            <a:endParaRPr lang="ru-RU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2054" name="Picture 11" descr="http://s51.radikal.ru/i133/1007/02/313bfc7a48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4175125"/>
            <a:ext cx="3571875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CE6F2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1267" name="Содержимое 3" descr="CIMG017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5588" cy="6858000"/>
          </a:xfrm>
        </p:spPr>
      </p:pic>
      <p:sp>
        <p:nvSpPr>
          <p:cNvPr id="11268" name="Прямоугольник 3"/>
          <p:cNvSpPr>
            <a:spLocks noChangeArrowheads="1"/>
          </p:cNvSpPr>
          <p:nvPr/>
        </p:nvSpPr>
        <p:spPr bwMode="auto">
          <a:xfrm>
            <a:off x="214313" y="0"/>
            <a:ext cx="8501062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Красота моря</a:t>
            </a:r>
            <a:endParaRPr lang="ru-RU" sz="1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2291" name="Содержимое 3" descr="Ан 01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5588" cy="6858000"/>
          </a:xfr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3315" name="Содержимое 3" descr="Ан 22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5588" cy="6858000"/>
          </a:xfr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4339" name="Содержимое 3" descr="IMG_470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6413"/>
          </a:xfr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5363" name="Содержимое 3" descr="IMG_478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6413"/>
          </a:xfr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6387" name="Содержимое 3" descr="P104095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6413"/>
          </a:xfr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7411" name="Содержимое 3" descr="IMG_470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6413"/>
          </a:xfr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8435" name="Содержимое 3" descr="P101050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6413"/>
          </a:xfr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9459" name="Содержимое 3" descr="TR 34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0483" name="Содержимое 3" descr="CIMG550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5588" cy="6858000"/>
          </a:xfr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4525963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ru-RU" altLang="ru-RU" b="1" smtClean="0">
                <a:solidFill>
                  <a:srgbClr val="002060"/>
                </a:solidFill>
                <a:latin typeface="Georgia" panose="02040502050405020303" pitchFamily="18" charset="0"/>
              </a:rPr>
              <a:t>Водные богатства нашей планеты: океаны, моря, озёра, реки, каналы, пруды, водохранилища.</a:t>
            </a:r>
            <a:endParaRPr lang="ru-RU" altLang="ru-RU" smtClean="0">
              <a:solidFill>
                <a:srgbClr val="002060"/>
              </a:solidFill>
            </a:endParaRPr>
          </a:p>
        </p:txBody>
      </p:sp>
      <p:pic>
        <p:nvPicPr>
          <p:cNvPr id="3075" name="Picture 8" descr="http://tanja.do.am/karpatu/00666-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1625"/>
            <a:ext cx="3000375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2" descr="http://www.harikasozler.net/data/media/1923/www.harikasozler.net_-_Yosunlarla_kapl_batakl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4643438"/>
            <a:ext cx="2928937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4" descr="http://www.sad-kvartal.ru/uploads/posts/2012-02/1329304605_1267294933_vodoemy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7388"/>
            <a:ext cx="3071813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Содержимое 3" descr="TR 31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1857375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9" descr="http://img3.gingertea.ru/travel/china2010/IMGP791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4357688"/>
            <a:ext cx="285750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0" descr="http://www.ufainfo.ru/travel/images/cat/8eff7976857346fba4d3847c1a6b326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13" y="1500188"/>
            <a:ext cx="2947987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1507" name="Содержимое 3" descr="L 39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5588" cy="6858000"/>
          </a:xfr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2531" name="Содержимое 3" descr="TR 31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4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4071938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ru-RU" altLang="ru-RU" b="1" smtClean="0">
                <a:solidFill>
                  <a:srgbClr val="009900"/>
                </a:solidFill>
                <a:latin typeface="Georgia" panose="02040502050405020303" pitchFamily="18" charset="0"/>
              </a:rPr>
              <a:t>Океаны, моря, озёра, реки, каналы, пруды, водохранилища – всё это водные богатства нашей планеты.</a:t>
            </a:r>
            <a:endParaRPr lang="ru-RU" altLang="ru-RU" smtClean="0">
              <a:solidFill>
                <a:srgbClr val="009900"/>
              </a:solidFill>
            </a:endParaRPr>
          </a:p>
        </p:txBody>
      </p:sp>
      <p:pic>
        <p:nvPicPr>
          <p:cNvPr id="23555" name="Picture 7" descr="http://www.travelliving.ru/upload/post/item/2011/60/1299071888_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0188"/>
            <a:ext cx="3429000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9" descr="http://img-fotki.yandex.ru/get/4518/130795073.22/0_8472e_584c7437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4214813"/>
            <a:ext cx="4019550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1" descr="http://mycoweb.narod.ru/fungi/Makhra_2005/Images/Prud_JS_200506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1428750"/>
            <a:ext cx="3590925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571500"/>
            <a:ext cx="4114800" cy="4530725"/>
          </a:xfrm>
        </p:spPr>
        <p:txBody>
          <a:bodyPr/>
          <a:lstStyle/>
          <a:p>
            <a:pPr marL="533400" indent="-533400" algn="ctr" eaLnBrk="1" hangingPunct="1">
              <a:buFont typeface="Wingdings" panose="05000000000000000000" pitchFamily="2" charset="2"/>
              <a:buNone/>
            </a:pPr>
            <a:r>
              <a:rPr lang="ru-RU" altLang="ru-RU" sz="3600" b="1" i="1" u="sng" smtClean="0">
                <a:solidFill>
                  <a:srgbClr val="009900"/>
                </a:solidFill>
                <a:latin typeface="Georgia" panose="02040502050405020303" pitchFamily="18" charset="0"/>
              </a:rPr>
              <a:t>Естественныеводоёмы</a:t>
            </a:r>
          </a:p>
          <a:p>
            <a:pPr marL="533400" indent="-533400" eaLnBrk="1" hangingPunct="1"/>
            <a:r>
              <a:rPr lang="ru-RU" altLang="ru-RU" sz="3600" b="1" smtClean="0">
                <a:solidFill>
                  <a:srgbClr val="002060"/>
                </a:solidFill>
                <a:latin typeface="Georgia" panose="02040502050405020303" pitchFamily="18" charset="0"/>
              </a:rPr>
              <a:t>Река</a:t>
            </a:r>
          </a:p>
          <a:p>
            <a:pPr marL="533400" indent="-533400" eaLnBrk="1" hangingPunct="1"/>
            <a:r>
              <a:rPr lang="ru-RU" altLang="ru-RU" sz="3600" b="1" smtClean="0">
                <a:solidFill>
                  <a:srgbClr val="002060"/>
                </a:solidFill>
                <a:latin typeface="Georgia" panose="02040502050405020303" pitchFamily="18" charset="0"/>
              </a:rPr>
              <a:t>Озеро</a:t>
            </a:r>
          </a:p>
          <a:p>
            <a:pPr marL="533400" indent="-533400" eaLnBrk="1" hangingPunct="1"/>
            <a:r>
              <a:rPr lang="ru-RU" altLang="ru-RU" sz="3600" b="1" smtClean="0">
                <a:solidFill>
                  <a:srgbClr val="002060"/>
                </a:solidFill>
                <a:latin typeface="Georgia" panose="02040502050405020303" pitchFamily="18" charset="0"/>
              </a:rPr>
              <a:t>Ручей</a:t>
            </a:r>
          </a:p>
          <a:p>
            <a:pPr marL="533400" indent="-533400" eaLnBrk="1" hangingPunct="1"/>
            <a:r>
              <a:rPr lang="ru-RU" altLang="ru-RU" sz="3600" b="1" smtClean="0">
                <a:solidFill>
                  <a:srgbClr val="002060"/>
                </a:solidFill>
                <a:latin typeface="Georgia" panose="02040502050405020303" pitchFamily="18" charset="0"/>
              </a:rPr>
              <a:t>Море</a:t>
            </a:r>
          </a:p>
        </p:txBody>
      </p:sp>
      <p:sp>
        <p:nvSpPr>
          <p:cNvPr id="4099" name="Rectangle 11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00563" y="642938"/>
            <a:ext cx="4643437" cy="4357687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3600" b="1" i="1" u="sng" smtClean="0">
                <a:solidFill>
                  <a:srgbClr val="009900"/>
                </a:solidFill>
                <a:latin typeface="Georgia" panose="02040502050405020303" pitchFamily="18" charset="0"/>
              </a:rPr>
              <a:t>Искусственные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3600" b="1" i="1" u="sng" smtClean="0">
                <a:solidFill>
                  <a:srgbClr val="009900"/>
                </a:solidFill>
                <a:latin typeface="Georgia" panose="02040502050405020303" pitchFamily="18" charset="0"/>
              </a:rPr>
              <a:t>водоёмы</a:t>
            </a:r>
          </a:p>
          <a:p>
            <a:pPr eaLnBrk="1" hangingPunct="1"/>
            <a:r>
              <a:rPr lang="ru-RU" altLang="ru-RU" sz="3600" b="1" smtClean="0">
                <a:solidFill>
                  <a:srgbClr val="002060"/>
                </a:solidFill>
                <a:latin typeface="Georgia" panose="02040502050405020303" pitchFamily="18" charset="0"/>
              </a:rPr>
              <a:t>Пруд</a:t>
            </a:r>
          </a:p>
          <a:p>
            <a:pPr eaLnBrk="1" hangingPunct="1"/>
            <a:r>
              <a:rPr lang="ru-RU" altLang="ru-RU" sz="3600" b="1" smtClean="0">
                <a:solidFill>
                  <a:srgbClr val="002060"/>
                </a:solidFill>
                <a:latin typeface="Georgia" panose="02040502050405020303" pitchFamily="18" charset="0"/>
              </a:rPr>
              <a:t>Канал</a:t>
            </a:r>
          </a:p>
          <a:p>
            <a:pPr eaLnBrk="1" hangingPunct="1"/>
            <a:r>
              <a:rPr lang="ru-RU" altLang="ru-RU" sz="3600" b="1" smtClean="0">
                <a:solidFill>
                  <a:srgbClr val="002060"/>
                </a:solidFill>
                <a:latin typeface="Georgia" panose="02040502050405020303" pitchFamily="18" charset="0"/>
              </a:rPr>
              <a:t>водохранилище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642938"/>
          </a:xfrm>
        </p:spPr>
        <p:txBody>
          <a:bodyPr/>
          <a:lstStyle/>
          <a:p>
            <a:r>
              <a:rPr lang="ru-RU" altLang="ru-RU" b="1" smtClean="0">
                <a:solidFill>
                  <a:srgbClr val="FF0000"/>
                </a:solidFill>
                <a:latin typeface="Georgia" panose="02040502050405020303" pitchFamily="18" charset="0"/>
              </a:rPr>
              <a:t>Реки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0" y="571500"/>
            <a:ext cx="9144000" cy="4740275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ru-RU" altLang="ru-RU" b="1" smtClean="0">
                <a:solidFill>
                  <a:srgbClr val="002060"/>
                </a:solidFill>
                <a:latin typeface="Georgia" panose="02040502050405020303" pitchFamily="18" charset="0"/>
              </a:rPr>
              <a:t>Каждая река начинается с родничка, ручейка, озера, болота, ледника. Начало реки называется ее </a:t>
            </a:r>
            <a:r>
              <a:rPr lang="ru-RU" altLang="ru-RU" b="1" u="sng" smtClean="0">
                <a:solidFill>
                  <a:srgbClr val="009900"/>
                </a:solidFill>
                <a:latin typeface="Georgia" panose="02040502050405020303" pitchFamily="18" charset="0"/>
              </a:rPr>
              <a:t>истоком</a:t>
            </a:r>
            <a:r>
              <a:rPr lang="ru-RU" altLang="ru-RU" b="1" smtClean="0">
                <a:solidFill>
                  <a:srgbClr val="002060"/>
                </a:solidFill>
                <a:latin typeface="Georgia" panose="02040502050405020303" pitchFamily="18" charset="0"/>
              </a:rPr>
              <a:t>. </a:t>
            </a:r>
          </a:p>
        </p:txBody>
      </p:sp>
      <p:pic>
        <p:nvPicPr>
          <p:cNvPr id="5124" name="Picture 4" descr="http://sputnik71.ru/foto/nov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2071688"/>
            <a:ext cx="2357437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6" descr="http://gallery.antikclub.ru/_ph/72/327501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0"/>
            <a:ext cx="4071938" cy="3097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6" name="Picture 8" descr="http://km.spb.ru/travel/kimry/pics/istok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2971800"/>
            <a:ext cx="258127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4525963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ru-RU" altLang="ru-RU" b="1" smtClean="0">
                <a:solidFill>
                  <a:srgbClr val="002060"/>
                </a:solidFill>
                <a:latin typeface="Georgia" panose="02040502050405020303" pitchFamily="18" charset="0"/>
              </a:rPr>
              <a:t>Место, где река впадает в море,  озеро или другую реку называется </a:t>
            </a:r>
            <a:r>
              <a:rPr lang="ru-RU" altLang="ru-RU" b="1" u="sng" smtClean="0">
                <a:solidFill>
                  <a:srgbClr val="009900"/>
                </a:solidFill>
                <a:latin typeface="Georgia" panose="02040502050405020303" pitchFamily="18" charset="0"/>
              </a:rPr>
              <a:t>устьем</a:t>
            </a:r>
            <a:r>
              <a:rPr lang="ru-RU" altLang="ru-RU" b="1" smtClean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</a:p>
        </p:txBody>
      </p:sp>
      <p:pic>
        <p:nvPicPr>
          <p:cNvPr id="6147" name="Picture 2" descr="http://kino.iea.ras.ru/index.php?go=Gallery&amp;file=thumb&amp;mode=view&amp;id=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3817938"/>
            <a:ext cx="4786312" cy="304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0" descr="http://eco-turizm.net/wp-content/uploads/2012/11/%D0%BC%D0%B5%D1%81%D1%82%D0%BE-%D0%B3%D0%B4%D0%B5-%D0%90%D0%BD%D0%B0%D0%BF%D0%BA%D0%B0-%D0%B2%D0%BF%D0%B0%D0%B4%D0%B0%D0%B5%D1%82-%D0%B2-%D0%A7%D0%B5%D1%80%D0%BD%D0%BE%D0%B5-%D0%BC%D0%BE%D1%80%D0%B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428625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4525963"/>
          </a:xfrm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Углубление, по которому течёт река, называется  </a:t>
            </a:r>
            <a:r>
              <a:rPr lang="ru-RU" b="1" u="sng" dirty="0" smtClean="0">
                <a:solidFill>
                  <a:srgbClr val="009900"/>
                </a:solidFill>
                <a:latin typeface="Georgia" pitchFamily="18" charset="0"/>
              </a:rPr>
              <a:t>руслом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.</a:t>
            </a:r>
          </a:p>
          <a:p>
            <a:pPr>
              <a:buFont typeface="Arial" charset="0"/>
              <a:buChar char="•"/>
              <a:defRPr/>
            </a:pPr>
            <a:endParaRPr lang="ru-RU" dirty="0" smtClean="0"/>
          </a:p>
        </p:txBody>
      </p:sp>
      <p:pic>
        <p:nvPicPr>
          <p:cNvPr id="7171" name="Picture 6" descr="http://tihiy-don-river.narod.ru/pritok/manych/river_manych_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3313"/>
            <a:ext cx="4098925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0" descr="http://www.luhmama.ru/magi/oka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1500188"/>
            <a:ext cx="4929187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800" b="1" smtClean="0">
                <a:solidFill>
                  <a:srgbClr val="002060"/>
                </a:solidFill>
                <a:latin typeface="Georgia" panose="02040502050405020303" pitchFamily="18" charset="0"/>
              </a:rPr>
              <a:t>На своём пути река встречает другие речки и ручейки, которые впадают в неё. Это </a:t>
            </a:r>
            <a:r>
              <a:rPr lang="ru-RU" altLang="ru-RU" sz="2800" b="1" u="sng" smtClean="0">
                <a:solidFill>
                  <a:srgbClr val="009900"/>
                </a:solidFill>
                <a:latin typeface="Georgia" panose="02040502050405020303" pitchFamily="18" charset="0"/>
              </a:rPr>
              <a:t>притоки</a:t>
            </a:r>
            <a:r>
              <a:rPr lang="ru-RU" altLang="ru-RU" sz="2800" b="1" smtClean="0">
                <a:solidFill>
                  <a:srgbClr val="002060"/>
                </a:solidFill>
                <a:latin typeface="Georgia" panose="02040502050405020303" pitchFamily="18" charset="0"/>
              </a:rPr>
              <a:t> реки. У реки могут быть </a:t>
            </a:r>
            <a:r>
              <a:rPr lang="ru-RU" altLang="ru-RU" sz="2800" b="1" u="sng" smtClean="0">
                <a:solidFill>
                  <a:srgbClr val="009900"/>
                </a:solidFill>
                <a:latin typeface="Georgia" panose="02040502050405020303" pitchFamily="18" charset="0"/>
              </a:rPr>
              <a:t>левые и правые притоки</a:t>
            </a:r>
            <a:r>
              <a:rPr lang="ru-RU" altLang="ru-RU" sz="2800" b="1" smtClean="0">
                <a:solidFill>
                  <a:srgbClr val="002060"/>
                </a:solidFill>
                <a:latin typeface="Georgia" panose="02040502050405020303" pitchFamily="18" charset="0"/>
              </a:rPr>
              <a:t>. </a:t>
            </a:r>
          </a:p>
        </p:txBody>
      </p:sp>
      <p:pic>
        <p:nvPicPr>
          <p:cNvPr id="8195" name="Picture 4" descr="http://ru.static.z-dn.net/files/de6/d48e09c7a28af66ccb426b8767aeda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2650"/>
            <a:ext cx="4572000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2" descr="http://www.baikalfund.ru/mediacache/5eb1c0c2-76a4-44c9-a09f-0d22c7f4fda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1500188"/>
            <a:ext cx="4357687" cy="303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001125" cy="45259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У реки есть  левый и правый </a:t>
            </a:r>
            <a:r>
              <a:rPr lang="ru-RU" b="1" dirty="0" smtClean="0">
                <a:solidFill>
                  <a:srgbClr val="009900"/>
                </a:solidFill>
                <a:latin typeface="Georgia" pitchFamily="18" charset="0"/>
              </a:rPr>
              <a:t> </a:t>
            </a:r>
            <a:r>
              <a:rPr lang="ru-RU" b="1" u="sng" dirty="0" smtClean="0">
                <a:solidFill>
                  <a:srgbClr val="009900"/>
                </a:solidFill>
                <a:latin typeface="Georgia" pitchFamily="18" charset="0"/>
              </a:rPr>
              <a:t>берега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.</a:t>
            </a:r>
            <a:r>
              <a:rPr lang="ru-RU" b="1" dirty="0" smtClean="0">
                <a:solidFill>
                  <a:srgbClr val="009900"/>
                </a:solidFill>
                <a:latin typeface="Georgia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Чтобы определить, где находится левый берег, а где правый, где левый приток, где правый, нужно встать лицом по течению,  в сторону устья и справа будет правый берег, а слева -  левый. </a:t>
            </a:r>
          </a:p>
          <a:p>
            <a:pPr>
              <a:buFont typeface="Arial" charset="0"/>
              <a:buNone/>
              <a:defRPr/>
            </a:pPr>
            <a:endParaRPr lang="ru-RU" dirty="0"/>
          </a:p>
        </p:txBody>
      </p:sp>
      <p:pic>
        <p:nvPicPr>
          <p:cNvPr id="9219" name="Picture 2" descr="http://www.derjis.ru/wp-content/uploads/2012/05/s_640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32188"/>
            <a:ext cx="4429125" cy="332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 descr="http://www.saveplanet.su/files/images/chusova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3500438"/>
            <a:ext cx="447040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9"/>
          <a:stretch>
            <a:fillRect/>
          </a:stretch>
        </p:blipFill>
        <p:spPr bwMode="auto">
          <a:xfrm>
            <a:off x="0" y="836613"/>
            <a:ext cx="9144000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835150" y="0"/>
            <a:ext cx="56165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Части реки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165</Words>
  <Application>Microsoft Office PowerPoint</Application>
  <PresentationFormat>Экран (4:3)</PresentationFormat>
  <Paragraphs>22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Georgia</vt:lpstr>
      <vt:lpstr>Wingdings</vt:lpstr>
      <vt:lpstr>Book Antiqua</vt:lpstr>
      <vt:lpstr>Тема Office</vt:lpstr>
      <vt:lpstr>Водные богатства</vt:lpstr>
      <vt:lpstr>Презентация PowerPoint</vt:lpstr>
      <vt:lpstr>Презентация PowerPoint</vt:lpstr>
      <vt:lpstr>Реки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Водные богатства</dc:title>
  <dc:creator>Лена</dc:creator>
  <cp:lastModifiedBy>RePack by Diakov</cp:lastModifiedBy>
  <cp:revision>63</cp:revision>
  <dcterms:created xsi:type="dcterms:W3CDTF">2013-03-24T21:27:27Z</dcterms:created>
  <dcterms:modified xsi:type="dcterms:W3CDTF">2016-05-24T17:03:17Z</dcterms:modified>
</cp:coreProperties>
</file>